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trictFirstAndLastChars="0" autoCompressPictures="0" saveSubsetFonts="1">
  <p:sldMasterIdLst>
    <p:sldMasterId r:id="rId4" id="2147483648"/>
    <p:sldMasterId r:id="rId5" id="2147483661"/>
  </p:sldMasterIdLst>
  <p:notesMasterIdLst>
    <p:notesMasterId r:id="rId6"/>
  </p:notesMasterIdLst>
  <p:sldIdLst>
    <p:sldId r:id="rId7" id="256"/>
    <p:sldId r:id="rId8" id="257"/>
    <p:sldId r:id="rId9" id="258"/>
    <p:sldId r:id="rId10" id="259"/>
    <p:sldId r:id="rId11" id="260"/>
    <p:sldId r:id="rId12" id="261"/>
    <p:sldId r:id="rId13" id="262"/>
    <p:sldId r:id="rId14" id="263"/>
    <p:sldId r:id="rId15" id="264"/>
    <p:sldId r:id="rId16" id="265"/>
  </p:sldIdLst>
  <p:sldSz cx="9144000" cy="6858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cap="none" u="none" sz="1400" strike="noStrike" i="0">
        <a:solidFill>
          <a:srgbClr val="000000"/>
        </a:solidFill>
        <a:latin typeface="Arial"/>
        <a:ea typeface="Arial"/>
        <a:cs typeface="Arial"/>
        <a:sym typeface="Arial"/>
      </a:defRPr>
    </a:lvl9pPr>
  </p:defaultTextStyle>
  <p:extLst>
    <p:ext uri="http://customooxmlschemas.google.com/">
      <go:slidesCustomData xmlns:go="http://customooxmlschemas.google.com/" roundtripDataSignature="AMtx7mj3Rejmm+ifmcT/bKXA0jalL6ThFA==" r:id="rId17"/>
    </p:ext>
  </p:extLst>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customschemas.google.com/relationships/presentationmetadata" Target="metadata"/><Relationship Id="rId16" Type="http://schemas.openxmlformats.org/officeDocument/2006/relationships/slide" Target="slides/slide10.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xmlns:p15="http://schemas.microsoft.com/office/powerpoint/2012/main"/>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p1:notes"/>
          <p:cNvSpPr txBox="1"/>
          <p:nvPr>
            <p:ph idx="1" type="body"/>
          </p:nvPr>
        </p:nvSpPr>
        <p:spPr>
          <a:xfrm>
            <a:off x="685800" y="4400640"/>
            <a:ext cx="5485680" cy="359964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rPr b="0" lang="en-US" sz="2000" strike="noStrike">
                <a:latin typeface="Arial"/>
                <a:ea typeface="Arial"/>
                <a:cs typeface="Arial"/>
                <a:sym typeface="Arial"/>
              </a:rPr>
              <a:t>Welcome to the 1</a:t>
            </a:r>
            <a:r>
              <a:rPr b="0" baseline="30000" lang="en-US" sz="2000" strike="noStrike">
                <a:latin typeface="Arial"/>
                <a:ea typeface="Arial"/>
                <a:cs typeface="Arial"/>
                <a:sym typeface="Arial"/>
              </a:rPr>
              <a:t>st</a:t>
            </a:r>
            <a:r>
              <a:rPr b="0" lang="en-US" sz="2000" strike="noStrike">
                <a:latin typeface="Arial"/>
                <a:ea typeface="Arial"/>
                <a:cs typeface="Arial"/>
                <a:sym typeface="Arial"/>
              </a:rPr>
              <a:t> course of elily project!</a:t>
            </a:r>
            <a:endParaRPr b="0" sz="2000" strike="noStrike">
              <a:latin typeface="Arial"/>
              <a:ea typeface="Arial"/>
              <a:cs typeface="Arial"/>
              <a:sym typeface="Arial"/>
            </a:endParaRPr>
          </a:p>
          <a:p>
            <a:pPr indent="0" lvl="0" marL="0" rtl="0" algn="l">
              <a:lnSpc>
                <a:spcPct val="100000"/>
              </a:lnSpc>
              <a:spcBef>
                <a:spcPts val="0"/>
              </a:spcBef>
              <a:spcAft>
                <a:spcPts val="0"/>
              </a:spcAft>
              <a:buSzPts val="1100"/>
              <a:buNone/>
            </a:pPr>
            <a:r>
              <a:rPr b="0" lang="en-US" sz="2000" strike="noStrike">
                <a:latin typeface="Arial"/>
                <a:ea typeface="Arial"/>
                <a:cs typeface="Arial"/>
                <a:sym typeface="Arial"/>
              </a:rPr>
              <a:t>The aim of this unit is to get to know each other and to present you the team and the general aim of Module 1 of elily project entitled Health Literacy and communication skills.</a:t>
            </a:r>
            <a:endParaRPr b="0" sz="2000" strike="noStrike">
              <a:latin typeface="Arial"/>
              <a:ea typeface="Arial"/>
              <a:cs typeface="Arial"/>
              <a:sym typeface="Arial"/>
            </a:endParaRPr>
          </a:p>
        </p:txBody>
      </p:sp>
      <p:sp>
        <p:nvSpPr>
          <p:cNvPr id="109" name="Google Shape;109;p1:notes"/>
          <p:cNvSpPr/>
          <p:nvPr/>
        </p:nvSpPr>
        <p:spPr>
          <a:xfrm>
            <a:off x="3884760" y="8685360"/>
            <a:ext cx="2971080" cy="45792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10" name="Google Shape;110;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9" name="Google Shape;179;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640"/>
            <a:ext cx="5485680" cy="359964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15" name="Google Shape;115;p2:notes"/>
          <p:cNvSpPr/>
          <p:nvPr/>
        </p:nvSpPr>
        <p:spPr>
          <a:xfrm>
            <a:off x="3884760" y="8685360"/>
            <a:ext cx="2971080" cy="45792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16" name="Google Shape;116;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p3:notes"/>
          <p:cNvSpPr txBox="1"/>
          <p:nvPr>
            <p:ph idx="1" type="body"/>
          </p:nvPr>
        </p:nvSpPr>
        <p:spPr>
          <a:xfrm>
            <a:off x="685800" y="4400640"/>
            <a:ext cx="5485680" cy="359964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22" name="Google Shape;122;p3:notes"/>
          <p:cNvSpPr/>
          <p:nvPr/>
        </p:nvSpPr>
        <p:spPr>
          <a:xfrm>
            <a:off x="3884760" y="8685360"/>
            <a:ext cx="2971080" cy="45792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23" name="Google Shape;123;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p4:notes"/>
          <p:cNvSpPr txBox="1"/>
          <p:nvPr>
            <p:ph idx="1" type="body"/>
          </p:nvPr>
        </p:nvSpPr>
        <p:spPr>
          <a:xfrm>
            <a:off x="685800" y="4400640"/>
            <a:ext cx="5485680" cy="359964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29" name="Google Shape;129;p4:notes"/>
          <p:cNvSpPr/>
          <p:nvPr/>
        </p:nvSpPr>
        <p:spPr>
          <a:xfrm>
            <a:off x="3884760" y="8685360"/>
            <a:ext cx="2971080" cy="45792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30" name="Google Shape;13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p5:notes"/>
          <p:cNvSpPr txBox="1"/>
          <p:nvPr>
            <p:ph idx="1" type="body"/>
          </p:nvPr>
        </p:nvSpPr>
        <p:spPr>
          <a:xfrm>
            <a:off x="685800" y="4400640"/>
            <a:ext cx="5485680" cy="359964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36" name="Google Shape;136;p5:notes"/>
          <p:cNvSpPr/>
          <p:nvPr/>
        </p:nvSpPr>
        <p:spPr>
          <a:xfrm>
            <a:off x="3884760" y="8685360"/>
            <a:ext cx="2971080" cy="45792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37" name="Google Shape;13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p6:notes"/>
          <p:cNvSpPr txBox="1"/>
          <p:nvPr>
            <p:ph idx="1" type="body"/>
          </p:nvPr>
        </p:nvSpPr>
        <p:spPr>
          <a:xfrm>
            <a:off x="685800" y="4400640"/>
            <a:ext cx="5485680" cy="359964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43" name="Google Shape;143;p6:notes"/>
          <p:cNvSpPr/>
          <p:nvPr/>
        </p:nvSpPr>
        <p:spPr>
          <a:xfrm>
            <a:off x="3884760" y="8685360"/>
            <a:ext cx="2971080" cy="45792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44" name="Google Shape;144;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63470acb2d_0_71:notes"/>
          <p:cNvSpPr txBox="1"/>
          <p:nvPr>
            <p:ph idx="1" type="body"/>
          </p:nvPr>
        </p:nvSpPr>
        <p:spPr>
          <a:xfrm>
            <a:off x="685800" y="4400640"/>
            <a:ext cx="5485800" cy="35997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52" name="Google Shape;152;g63470acb2d_0_71:notes"/>
          <p:cNvSpPr/>
          <p:nvPr/>
        </p:nvSpPr>
        <p:spPr>
          <a:xfrm>
            <a:off x="3884760" y="8685360"/>
            <a:ext cx="2971200" cy="45780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53" name="Google Shape;153;g63470acb2d_0_7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p7:notes"/>
          <p:cNvSpPr txBox="1"/>
          <p:nvPr>
            <p:ph idx="1" type="body"/>
          </p:nvPr>
        </p:nvSpPr>
        <p:spPr>
          <a:xfrm>
            <a:off x="685800" y="4400640"/>
            <a:ext cx="5485680" cy="359964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61" name="Google Shape;161;p7:notes"/>
          <p:cNvSpPr/>
          <p:nvPr/>
        </p:nvSpPr>
        <p:spPr>
          <a:xfrm>
            <a:off x="3884760" y="8685360"/>
            <a:ext cx="2971080" cy="45792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62" name="Google Shape;162;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63470acb2d_0_63:notes"/>
          <p:cNvSpPr txBox="1"/>
          <p:nvPr>
            <p:ph idx="1" type="body"/>
          </p:nvPr>
        </p:nvSpPr>
        <p:spPr>
          <a:xfrm>
            <a:off x="685800" y="4400640"/>
            <a:ext cx="5485800" cy="35997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00"/>
              <a:buNone/>
            </a:pPr>
            <a:r>
              <a:t/>
            </a:r>
            <a:endParaRPr b="0" sz="2000" strike="noStrike">
              <a:latin typeface="Arial"/>
              <a:ea typeface="Arial"/>
              <a:cs typeface="Arial"/>
              <a:sym typeface="Arial"/>
            </a:endParaRPr>
          </a:p>
        </p:txBody>
      </p:sp>
      <p:sp>
        <p:nvSpPr>
          <p:cNvPr id="170" name="Google Shape;170;g63470acb2d_0_63:notes"/>
          <p:cNvSpPr/>
          <p:nvPr/>
        </p:nvSpPr>
        <p:spPr>
          <a:xfrm>
            <a:off x="3884760" y="8685360"/>
            <a:ext cx="2971200" cy="457800"/>
          </a:xfrm>
          <a:prstGeom prst="rect">
            <a:avLst/>
          </a:prstGeom>
          <a:noFill/>
          <a:ln>
            <a:noFill/>
          </a:ln>
        </p:spPr>
        <p:txBody>
          <a:bodyPr anchorCtr="0" anchor="b"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Times New Roman"/>
                <a:ea typeface="Times New Roman"/>
                <a:cs typeface="Times New Roman"/>
                <a:sym typeface="Times New Roman"/>
              </a:rPr>
              <a:t>‹#›</a:t>
            </a:fld>
            <a:endParaRPr b="0" i="0" sz="1200" u="none" cap="none" strike="noStrike">
              <a:solidFill>
                <a:srgbClr val="000000"/>
              </a:solidFill>
              <a:latin typeface="Arial"/>
              <a:ea typeface="Arial"/>
              <a:cs typeface="Arial"/>
              <a:sym typeface="Arial"/>
            </a:endParaRPr>
          </a:p>
        </p:txBody>
      </p:sp>
      <p:sp>
        <p:nvSpPr>
          <p:cNvPr id="171" name="Google Shape;171;g63470acb2d_0_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8" name="Shape 8"/>
        <p:cNvGrpSpPr/>
        <p:nvPr/>
      </p:nvGrpSpPr>
      <p:grpSpPr>
        <a:xfrm>
          <a:off x="0" y="0"/>
          <a:ext cx="0" cy="0"/>
          <a:chOff x="0" y="0"/>
          <a:chExt cx="0" cy="0"/>
        </a:xfrm>
      </p:grpSpPr>
      <p:sp>
        <p:nvSpPr>
          <p:cNvPr id="9" name="Google Shape;9;p10"/>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 name="Google Shape;10;p10"/>
          <p:cNvSpPr txBox="1"/>
          <p:nvPr>
            <p:ph idx="1" type="body"/>
          </p:nvPr>
        </p:nvSpPr>
        <p:spPr>
          <a:xfrm>
            <a:off x="457200" y="1604520"/>
            <a:ext cx="822924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38" name="Shape 38"/>
        <p:cNvGrpSpPr/>
        <p:nvPr/>
      </p:nvGrpSpPr>
      <p:grpSpPr>
        <a:xfrm>
          <a:off x="0" y="0"/>
          <a:ext cx="0" cy="0"/>
          <a:chOff x="0" y="0"/>
          <a:chExt cx="0" cy="0"/>
        </a:xfrm>
      </p:grpSpPr>
      <p:sp>
        <p:nvSpPr>
          <p:cNvPr id="39" name="Google Shape;39;p22"/>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2"/>
          <p:cNvSpPr txBox="1"/>
          <p:nvPr>
            <p:ph idx="1" type="body"/>
          </p:nvPr>
        </p:nvSpPr>
        <p:spPr>
          <a:xfrm>
            <a:off x="457200" y="160452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1" name="Google Shape;41;p22"/>
          <p:cNvSpPr txBox="1"/>
          <p:nvPr>
            <p:ph idx="2" type="body"/>
          </p:nvPr>
        </p:nvSpPr>
        <p:spPr>
          <a:xfrm>
            <a:off x="457200" y="368208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42" name="Shape 42"/>
        <p:cNvGrpSpPr/>
        <p:nvPr/>
      </p:nvGrpSpPr>
      <p:grpSpPr>
        <a:xfrm>
          <a:off x="0" y="0"/>
          <a:ext cx="0" cy="0"/>
          <a:chOff x="0" y="0"/>
          <a:chExt cx="0" cy="0"/>
        </a:xfrm>
      </p:grpSpPr>
      <p:sp>
        <p:nvSpPr>
          <p:cNvPr id="43" name="Google Shape;43;p23"/>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3"/>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5" name="Google Shape;45;p23"/>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6" name="Google Shape;46;p23"/>
          <p:cNvSpPr txBox="1"/>
          <p:nvPr>
            <p:ph idx="3" type="body"/>
          </p:nvPr>
        </p:nvSpPr>
        <p:spPr>
          <a:xfrm>
            <a:off x="467424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7" name="Google Shape;47;p23"/>
          <p:cNvSpPr txBox="1"/>
          <p:nvPr>
            <p:ph idx="4" type="body"/>
          </p:nvPr>
        </p:nvSpPr>
        <p:spPr>
          <a:xfrm>
            <a:off x="45720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48" name="Shape 48"/>
        <p:cNvGrpSpPr/>
        <p:nvPr/>
      </p:nvGrpSpPr>
      <p:grpSpPr>
        <a:xfrm>
          <a:off x="0" y="0"/>
          <a:ext cx="0" cy="0"/>
          <a:chOff x="0" y="0"/>
          <a:chExt cx="0" cy="0"/>
        </a:xfrm>
      </p:grpSpPr>
      <p:sp>
        <p:nvSpPr>
          <p:cNvPr id="49" name="Google Shape;49;p24"/>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24"/>
          <p:cNvSpPr txBox="1"/>
          <p:nvPr>
            <p:ph idx="1" type="body"/>
          </p:nvPr>
        </p:nvSpPr>
        <p:spPr>
          <a:xfrm>
            <a:off x="45720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1" name="Google Shape;51;p24"/>
          <p:cNvSpPr txBox="1"/>
          <p:nvPr>
            <p:ph idx="2" type="body"/>
          </p:nvPr>
        </p:nvSpPr>
        <p:spPr>
          <a:xfrm>
            <a:off x="323964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2" name="Google Shape;52;p24"/>
          <p:cNvSpPr txBox="1"/>
          <p:nvPr>
            <p:ph idx="3" type="body"/>
          </p:nvPr>
        </p:nvSpPr>
        <p:spPr>
          <a:xfrm>
            <a:off x="602208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3" name="Google Shape;53;p24"/>
          <p:cNvSpPr txBox="1"/>
          <p:nvPr>
            <p:ph idx="4" type="body"/>
          </p:nvPr>
        </p:nvSpPr>
        <p:spPr>
          <a:xfrm>
            <a:off x="602208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4" name="Google Shape;54;p24"/>
          <p:cNvSpPr txBox="1"/>
          <p:nvPr>
            <p:ph idx="5" type="body"/>
          </p:nvPr>
        </p:nvSpPr>
        <p:spPr>
          <a:xfrm>
            <a:off x="323964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5" name="Google Shape;55;p24"/>
          <p:cNvSpPr txBox="1"/>
          <p:nvPr>
            <p:ph idx="6" type="body"/>
          </p:nvPr>
        </p:nvSpPr>
        <p:spPr>
          <a:xfrm>
            <a:off x="45720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59" name="Shape 59"/>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60" name="Shape 60"/>
        <p:cNvGrpSpPr/>
        <p:nvPr/>
      </p:nvGrpSpPr>
      <p:grpSpPr>
        <a:xfrm>
          <a:off x="0" y="0"/>
          <a:ext cx="0" cy="0"/>
          <a:chOff x="0" y="0"/>
          <a:chExt cx="0" cy="0"/>
        </a:xfrm>
      </p:grpSpPr>
      <p:sp>
        <p:nvSpPr>
          <p:cNvPr id="61" name="Google Shape;61;p13"/>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13"/>
          <p:cNvSpPr txBox="1"/>
          <p:nvPr>
            <p:ph idx="1" type="body"/>
          </p:nvPr>
        </p:nvSpPr>
        <p:spPr>
          <a:xfrm>
            <a:off x="457200" y="1604520"/>
            <a:ext cx="822924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63" name="Shape 63"/>
        <p:cNvGrpSpPr/>
        <p:nvPr/>
      </p:nvGrpSpPr>
      <p:grpSpPr>
        <a:xfrm>
          <a:off x="0" y="0"/>
          <a:ext cx="0" cy="0"/>
          <a:chOff x="0" y="0"/>
          <a:chExt cx="0" cy="0"/>
        </a:xfrm>
      </p:grpSpPr>
      <p:sp>
        <p:nvSpPr>
          <p:cNvPr id="64" name="Google Shape;64;p25"/>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25"/>
          <p:cNvSpPr txBox="1"/>
          <p:nvPr>
            <p:ph idx="1" type="subTitle"/>
          </p:nvPr>
        </p:nvSpPr>
        <p:spPr>
          <a:xfrm>
            <a:off x="457200" y="1604520"/>
            <a:ext cx="8229240" cy="3977280"/>
          </a:xfrm>
          <a:prstGeom prst="rect">
            <a:avLst/>
          </a:prstGeom>
          <a:noFill/>
          <a:ln>
            <a:noFill/>
          </a:ln>
        </p:spPr>
        <p:txBody>
          <a:bodyPr anchorCtr="0" anchor="ctr" bIns="0" lIns="0" spcFirstLastPara="1" rIns="0" wrap="square" tIns="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66" name="Shape 66"/>
        <p:cNvGrpSpPr/>
        <p:nvPr/>
      </p:nvGrpSpPr>
      <p:grpSpPr>
        <a:xfrm>
          <a:off x="0" y="0"/>
          <a:ext cx="0" cy="0"/>
          <a:chOff x="0" y="0"/>
          <a:chExt cx="0" cy="0"/>
        </a:xfrm>
      </p:grpSpPr>
      <p:sp>
        <p:nvSpPr>
          <p:cNvPr id="67" name="Google Shape;67;p26"/>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6"/>
          <p:cNvSpPr txBox="1"/>
          <p:nvPr>
            <p:ph idx="1" type="body"/>
          </p:nvPr>
        </p:nvSpPr>
        <p:spPr>
          <a:xfrm>
            <a:off x="45720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69" name="Google Shape;69;p26"/>
          <p:cNvSpPr txBox="1"/>
          <p:nvPr>
            <p:ph idx="2" type="body"/>
          </p:nvPr>
        </p:nvSpPr>
        <p:spPr>
          <a:xfrm>
            <a:off x="467424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0" name="Shape 70"/>
        <p:cNvGrpSpPr/>
        <p:nvPr/>
      </p:nvGrpSpPr>
      <p:grpSpPr>
        <a:xfrm>
          <a:off x="0" y="0"/>
          <a:ext cx="0" cy="0"/>
          <a:chOff x="0" y="0"/>
          <a:chExt cx="0" cy="0"/>
        </a:xfrm>
      </p:grpSpPr>
      <p:sp>
        <p:nvSpPr>
          <p:cNvPr id="71" name="Google Shape;71;p27"/>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72" name="Shape 72"/>
        <p:cNvGrpSpPr/>
        <p:nvPr/>
      </p:nvGrpSpPr>
      <p:grpSpPr>
        <a:xfrm>
          <a:off x="0" y="0"/>
          <a:ext cx="0" cy="0"/>
          <a:chOff x="0" y="0"/>
          <a:chExt cx="0" cy="0"/>
        </a:xfrm>
      </p:grpSpPr>
      <p:sp>
        <p:nvSpPr>
          <p:cNvPr id="73" name="Google Shape;73;p28"/>
          <p:cNvSpPr txBox="1"/>
          <p:nvPr>
            <p:ph idx="1" type="subTitle"/>
          </p:nvPr>
        </p:nvSpPr>
        <p:spPr>
          <a:xfrm>
            <a:off x="457200" y="273600"/>
            <a:ext cx="8229240" cy="5307840"/>
          </a:xfrm>
          <a:prstGeom prst="rect">
            <a:avLst/>
          </a:prstGeom>
          <a:noFill/>
          <a:ln>
            <a:noFill/>
          </a:ln>
        </p:spPr>
        <p:txBody>
          <a:bodyPr anchorCtr="0" anchor="ctr" bIns="0" lIns="0" spcFirstLastPara="1" rIns="0" wrap="square" tIns="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74" name="Shape 74"/>
        <p:cNvGrpSpPr/>
        <p:nvPr/>
      </p:nvGrpSpPr>
      <p:grpSpPr>
        <a:xfrm>
          <a:off x="0" y="0"/>
          <a:ext cx="0" cy="0"/>
          <a:chOff x="0" y="0"/>
          <a:chExt cx="0" cy="0"/>
        </a:xfrm>
      </p:grpSpPr>
      <p:sp>
        <p:nvSpPr>
          <p:cNvPr id="75" name="Google Shape;75;p29"/>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9"/>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77" name="Google Shape;77;p29"/>
          <p:cNvSpPr txBox="1"/>
          <p:nvPr>
            <p:ph idx="2" type="body"/>
          </p:nvPr>
        </p:nvSpPr>
        <p:spPr>
          <a:xfrm>
            <a:off x="45720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78" name="Google Shape;78;p29"/>
          <p:cNvSpPr txBox="1"/>
          <p:nvPr>
            <p:ph idx="3" type="body"/>
          </p:nvPr>
        </p:nvSpPr>
        <p:spPr>
          <a:xfrm>
            <a:off x="467424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79" name="Shape 79"/>
        <p:cNvGrpSpPr/>
        <p:nvPr/>
      </p:nvGrpSpPr>
      <p:grpSpPr>
        <a:xfrm>
          <a:off x="0" y="0"/>
          <a:ext cx="0" cy="0"/>
          <a:chOff x="0" y="0"/>
          <a:chExt cx="0" cy="0"/>
        </a:xfrm>
      </p:grpSpPr>
      <p:sp>
        <p:nvSpPr>
          <p:cNvPr id="80" name="Google Shape;80;p30"/>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30"/>
          <p:cNvSpPr txBox="1"/>
          <p:nvPr>
            <p:ph idx="1" type="body"/>
          </p:nvPr>
        </p:nvSpPr>
        <p:spPr>
          <a:xfrm>
            <a:off x="45720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2" name="Google Shape;82;p30"/>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3" name="Google Shape;83;p30"/>
          <p:cNvSpPr txBox="1"/>
          <p:nvPr>
            <p:ph idx="3" type="body"/>
          </p:nvPr>
        </p:nvSpPr>
        <p:spPr>
          <a:xfrm>
            <a:off x="467424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84" name="Shape 84"/>
        <p:cNvGrpSpPr/>
        <p:nvPr/>
      </p:nvGrpSpPr>
      <p:grpSpPr>
        <a:xfrm>
          <a:off x="0" y="0"/>
          <a:ext cx="0" cy="0"/>
          <a:chOff x="0" y="0"/>
          <a:chExt cx="0" cy="0"/>
        </a:xfrm>
      </p:grpSpPr>
      <p:sp>
        <p:nvSpPr>
          <p:cNvPr id="85" name="Google Shape;85;p31"/>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31"/>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7" name="Google Shape;87;p31"/>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8" name="Google Shape;88;p31"/>
          <p:cNvSpPr txBox="1"/>
          <p:nvPr>
            <p:ph idx="3" type="body"/>
          </p:nvPr>
        </p:nvSpPr>
        <p:spPr>
          <a:xfrm>
            <a:off x="457200" y="368208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89" name="Shape 89"/>
        <p:cNvGrpSpPr/>
        <p:nvPr/>
      </p:nvGrpSpPr>
      <p:grpSpPr>
        <a:xfrm>
          <a:off x="0" y="0"/>
          <a:ext cx="0" cy="0"/>
          <a:chOff x="0" y="0"/>
          <a:chExt cx="0" cy="0"/>
        </a:xfrm>
      </p:grpSpPr>
      <p:sp>
        <p:nvSpPr>
          <p:cNvPr id="90" name="Google Shape;90;p32"/>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32"/>
          <p:cNvSpPr txBox="1"/>
          <p:nvPr>
            <p:ph idx="1" type="body"/>
          </p:nvPr>
        </p:nvSpPr>
        <p:spPr>
          <a:xfrm>
            <a:off x="457200" y="160452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2" name="Google Shape;92;p32"/>
          <p:cNvSpPr txBox="1"/>
          <p:nvPr>
            <p:ph idx="2" type="body"/>
          </p:nvPr>
        </p:nvSpPr>
        <p:spPr>
          <a:xfrm>
            <a:off x="457200" y="368208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93" name="Shape 93"/>
        <p:cNvGrpSpPr/>
        <p:nvPr/>
      </p:nvGrpSpPr>
      <p:grpSpPr>
        <a:xfrm>
          <a:off x="0" y="0"/>
          <a:ext cx="0" cy="0"/>
          <a:chOff x="0" y="0"/>
          <a:chExt cx="0" cy="0"/>
        </a:xfrm>
      </p:grpSpPr>
      <p:sp>
        <p:nvSpPr>
          <p:cNvPr id="94" name="Google Shape;94;p33"/>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33"/>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6" name="Google Shape;96;p33"/>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7" name="Google Shape;97;p33"/>
          <p:cNvSpPr txBox="1"/>
          <p:nvPr>
            <p:ph idx="3" type="body"/>
          </p:nvPr>
        </p:nvSpPr>
        <p:spPr>
          <a:xfrm>
            <a:off x="467424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8" name="Google Shape;98;p33"/>
          <p:cNvSpPr txBox="1"/>
          <p:nvPr>
            <p:ph idx="4" type="body"/>
          </p:nvPr>
        </p:nvSpPr>
        <p:spPr>
          <a:xfrm>
            <a:off x="45720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99" name="Shape 99"/>
        <p:cNvGrpSpPr/>
        <p:nvPr/>
      </p:nvGrpSpPr>
      <p:grpSpPr>
        <a:xfrm>
          <a:off x="0" y="0"/>
          <a:ext cx="0" cy="0"/>
          <a:chOff x="0" y="0"/>
          <a:chExt cx="0" cy="0"/>
        </a:xfrm>
      </p:grpSpPr>
      <p:sp>
        <p:nvSpPr>
          <p:cNvPr id="100" name="Google Shape;100;p34"/>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34"/>
          <p:cNvSpPr txBox="1"/>
          <p:nvPr>
            <p:ph idx="1" type="body"/>
          </p:nvPr>
        </p:nvSpPr>
        <p:spPr>
          <a:xfrm>
            <a:off x="45720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2" name="Google Shape;102;p34"/>
          <p:cNvSpPr txBox="1"/>
          <p:nvPr>
            <p:ph idx="2" type="body"/>
          </p:nvPr>
        </p:nvSpPr>
        <p:spPr>
          <a:xfrm>
            <a:off x="323964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3" name="Google Shape;103;p34"/>
          <p:cNvSpPr txBox="1"/>
          <p:nvPr>
            <p:ph idx="3" type="body"/>
          </p:nvPr>
        </p:nvSpPr>
        <p:spPr>
          <a:xfrm>
            <a:off x="6022080" y="160452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4" name="Google Shape;104;p34"/>
          <p:cNvSpPr txBox="1"/>
          <p:nvPr>
            <p:ph idx="4" type="body"/>
          </p:nvPr>
        </p:nvSpPr>
        <p:spPr>
          <a:xfrm>
            <a:off x="602208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5" name="Google Shape;105;p34"/>
          <p:cNvSpPr txBox="1"/>
          <p:nvPr>
            <p:ph idx="5" type="body"/>
          </p:nvPr>
        </p:nvSpPr>
        <p:spPr>
          <a:xfrm>
            <a:off x="323964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6" name="Google Shape;106;p34"/>
          <p:cNvSpPr txBox="1"/>
          <p:nvPr>
            <p:ph idx="6" type="body"/>
          </p:nvPr>
        </p:nvSpPr>
        <p:spPr>
          <a:xfrm>
            <a:off x="457200" y="3682080"/>
            <a:ext cx="26496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12" name="Shape 12"/>
        <p:cNvGrpSpPr/>
        <p:nvPr/>
      </p:nvGrpSpPr>
      <p:grpSpPr>
        <a:xfrm>
          <a:off x="0" y="0"/>
          <a:ext cx="0" cy="0"/>
          <a:chOff x="0" y="0"/>
          <a:chExt cx="0" cy="0"/>
        </a:xfrm>
      </p:grpSpPr>
      <p:sp>
        <p:nvSpPr>
          <p:cNvPr id="13" name="Google Shape;13;p15"/>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5"/>
          <p:cNvSpPr txBox="1"/>
          <p:nvPr>
            <p:ph idx="1" type="subTitle"/>
          </p:nvPr>
        </p:nvSpPr>
        <p:spPr>
          <a:xfrm>
            <a:off x="457200" y="1604520"/>
            <a:ext cx="8229240" cy="3977280"/>
          </a:xfrm>
          <a:prstGeom prst="rect">
            <a:avLst/>
          </a:prstGeom>
          <a:noFill/>
          <a:ln>
            <a:noFill/>
          </a:ln>
        </p:spPr>
        <p:txBody>
          <a:bodyPr anchorCtr="0" anchor="ctr" bIns="0" lIns="0" spcFirstLastPara="1" rIns="0" wrap="square" tIns="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15" name="Shape 15"/>
        <p:cNvGrpSpPr/>
        <p:nvPr/>
      </p:nvGrpSpPr>
      <p:grpSpPr>
        <a:xfrm>
          <a:off x="0" y="0"/>
          <a:ext cx="0" cy="0"/>
          <a:chOff x="0" y="0"/>
          <a:chExt cx="0" cy="0"/>
        </a:xfrm>
      </p:grpSpPr>
      <p:sp>
        <p:nvSpPr>
          <p:cNvPr id="16" name="Google Shape;16;p16"/>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6"/>
          <p:cNvSpPr txBox="1"/>
          <p:nvPr>
            <p:ph idx="1" type="body"/>
          </p:nvPr>
        </p:nvSpPr>
        <p:spPr>
          <a:xfrm>
            <a:off x="45720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8" name="Google Shape;18;p16"/>
          <p:cNvSpPr txBox="1"/>
          <p:nvPr>
            <p:ph idx="2" type="body"/>
          </p:nvPr>
        </p:nvSpPr>
        <p:spPr>
          <a:xfrm>
            <a:off x="467424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9" name="Shape 19"/>
        <p:cNvGrpSpPr/>
        <p:nvPr/>
      </p:nvGrpSpPr>
      <p:grpSpPr>
        <a:xfrm>
          <a:off x="0" y="0"/>
          <a:ext cx="0" cy="0"/>
          <a:chOff x="0" y="0"/>
          <a:chExt cx="0" cy="0"/>
        </a:xfrm>
      </p:grpSpPr>
      <p:sp>
        <p:nvSpPr>
          <p:cNvPr id="20" name="Google Shape;20;p17"/>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21" name="Shape 21"/>
        <p:cNvGrpSpPr/>
        <p:nvPr/>
      </p:nvGrpSpPr>
      <p:grpSpPr>
        <a:xfrm>
          <a:off x="0" y="0"/>
          <a:ext cx="0" cy="0"/>
          <a:chOff x="0" y="0"/>
          <a:chExt cx="0" cy="0"/>
        </a:xfrm>
      </p:grpSpPr>
      <p:sp>
        <p:nvSpPr>
          <p:cNvPr id="22" name="Google Shape;22;p18"/>
          <p:cNvSpPr txBox="1"/>
          <p:nvPr>
            <p:ph idx="1" type="subTitle"/>
          </p:nvPr>
        </p:nvSpPr>
        <p:spPr>
          <a:xfrm>
            <a:off x="457200" y="273600"/>
            <a:ext cx="8229240" cy="5307840"/>
          </a:xfrm>
          <a:prstGeom prst="rect">
            <a:avLst/>
          </a:prstGeom>
          <a:noFill/>
          <a:ln>
            <a:noFill/>
          </a:ln>
        </p:spPr>
        <p:txBody>
          <a:bodyPr anchorCtr="0" anchor="ctr" bIns="0" lIns="0" spcFirstLastPara="1" rIns="0" wrap="square" tIns="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23" name="Shape 23"/>
        <p:cNvGrpSpPr/>
        <p:nvPr/>
      </p:nvGrpSpPr>
      <p:grpSpPr>
        <a:xfrm>
          <a:off x="0" y="0"/>
          <a:ext cx="0" cy="0"/>
          <a:chOff x="0" y="0"/>
          <a:chExt cx="0" cy="0"/>
        </a:xfrm>
      </p:grpSpPr>
      <p:sp>
        <p:nvSpPr>
          <p:cNvPr id="24" name="Google Shape;24;p19"/>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9"/>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6" name="Google Shape;26;p19"/>
          <p:cNvSpPr txBox="1"/>
          <p:nvPr>
            <p:ph idx="2" type="body"/>
          </p:nvPr>
        </p:nvSpPr>
        <p:spPr>
          <a:xfrm>
            <a:off x="45720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7" name="Google Shape;27;p19"/>
          <p:cNvSpPr txBox="1"/>
          <p:nvPr>
            <p:ph idx="3" type="body"/>
          </p:nvPr>
        </p:nvSpPr>
        <p:spPr>
          <a:xfrm>
            <a:off x="467424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28" name="Shape 28"/>
        <p:cNvGrpSpPr/>
        <p:nvPr/>
      </p:nvGrpSpPr>
      <p:grpSpPr>
        <a:xfrm>
          <a:off x="0" y="0"/>
          <a:ext cx="0" cy="0"/>
          <a:chOff x="0" y="0"/>
          <a:chExt cx="0" cy="0"/>
        </a:xfrm>
      </p:grpSpPr>
      <p:sp>
        <p:nvSpPr>
          <p:cNvPr id="29" name="Google Shape;29;p20"/>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0"/>
          <p:cNvSpPr txBox="1"/>
          <p:nvPr>
            <p:ph idx="1" type="body"/>
          </p:nvPr>
        </p:nvSpPr>
        <p:spPr>
          <a:xfrm>
            <a:off x="457200" y="1604520"/>
            <a:ext cx="4015800" cy="39772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1" name="Google Shape;31;p20"/>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2" name="Google Shape;32;p20"/>
          <p:cNvSpPr txBox="1"/>
          <p:nvPr>
            <p:ph idx="3" type="body"/>
          </p:nvPr>
        </p:nvSpPr>
        <p:spPr>
          <a:xfrm>
            <a:off x="4674240" y="368208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33" name="Shape 33"/>
        <p:cNvGrpSpPr/>
        <p:nvPr/>
      </p:nvGrpSpPr>
      <p:grpSpPr>
        <a:xfrm>
          <a:off x="0" y="0"/>
          <a:ext cx="0" cy="0"/>
          <a:chOff x="0" y="0"/>
          <a:chExt cx="0" cy="0"/>
        </a:xfrm>
      </p:grpSpPr>
      <p:sp>
        <p:nvSpPr>
          <p:cNvPr id="34" name="Google Shape;34;p21"/>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1"/>
          <p:cNvSpPr txBox="1"/>
          <p:nvPr>
            <p:ph idx="1" type="body"/>
          </p:nvPr>
        </p:nvSpPr>
        <p:spPr>
          <a:xfrm>
            <a:off x="45720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6" name="Google Shape;36;p21"/>
          <p:cNvSpPr txBox="1"/>
          <p:nvPr>
            <p:ph idx="2" type="body"/>
          </p:nvPr>
        </p:nvSpPr>
        <p:spPr>
          <a:xfrm>
            <a:off x="4674240" y="1604520"/>
            <a:ext cx="401580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7" name="Google Shape;37;p21"/>
          <p:cNvSpPr txBox="1"/>
          <p:nvPr>
            <p:ph idx="3" type="body"/>
          </p:nvPr>
        </p:nvSpPr>
        <p:spPr>
          <a:xfrm>
            <a:off x="457200" y="3682080"/>
            <a:ext cx="8229240" cy="18968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theme" Target="../theme/theme1.xml"/><Relationship Id="rId12" Type="http://schemas.openxmlformats.org/officeDocument/2006/relationships/slideLayout" Target="../slideLayouts/slideLayout2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80"/>
            <a:ext cx="8228880" cy="114228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4520"/>
            <a:ext cx="8229240" cy="3977280"/>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6" name="Shape 56"/>
        <p:cNvGrpSpPr/>
        <p:nvPr/>
      </p:nvGrpSpPr>
      <p:grpSpPr>
        <a:xfrm>
          <a:off x="0" y="0"/>
          <a:ext cx="0" cy="0"/>
          <a:chOff x="0" y="0"/>
          <a:chExt cx="0" cy="0"/>
        </a:xfrm>
      </p:grpSpPr>
      <p:sp>
        <p:nvSpPr>
          <p:cNvPr id="57" name="Google Shape;57;p11"/>
          <p:cNvSpPr txBox="1"/>
          <p:nvPr>
            <p:ph type="title"/>
          </p:nvPr>
        </p:nvSpPr>
        <p:spPr>
          <a:xfrm>
            <a:off x="457200" y="273600"/>
            <a:ext cx="8229240" cy="114480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58" name="Google Shape;58;p11"/>
          <p:cNvSpPr txBox="1"/>
          <p:nvPr>
            <p:ph idx="1" type="body"/>
          </p:nvPr>
        </p:nvSpPr>
        <p:spPr>
          <a:xfrm>
            <a:off x="457200" y="1604520"/>
            <a:ext cx="8229240" cy="3977280"/>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111" name="Shape 111"/>
        <p:cNvGrpSpPr/>
        <p:nvPr/>
      </p:nvGrpSpPr>
      <p:grpSpPr>
        <a:xfrm>
          <a:off x="0" y="0"/>
          <a:ext cx="0" cy="0"/>
          <a:chOff x="0" y="0"/>
          <a:chExt cx="0" cy="0"/>
        </a:xfrm>
      </p:grpSpPr>
      <p:sp>
        <p:nvSpPr>
          <p:cNvPr id="112" name="Google Shape;112;p1"/>
          <p:cNvSpPr/>
          <p:nvPr/>
        </p:nvSpPr>
        <p:spPr>
          <a:xfrm>
            <a:off x="5534249" y="3518702"/>
            <a:ext cx="3609600" cy="27333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Calibri"/>
                <a:ea typeface="Calibri"/>
                <a:cs typeface="Calibri"/>
                <a:sym typeface="Calibri"/>
              </a:rPr>
              <a:t>MODULE 2</a:t>
            </a:r>
            <a:endParaRPr b="0" i="0" sz="2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lang="en-US" sz="2800">
                <a:latin typeface="Calibri"/>
                <a:ea typeface="Calibri"/>
                <a:cs typeface="Calibri"/>
                <a:sym typeface="Calibri"/>
              </a:rPr>
              <a:t>DIGITAL</a:t>
            </a:r>
            <a:r>
              <a:rPr b="0" i="0" lang="en-US" sz="2800" u="none" cap="none" strike="noStrike">
                <a:solidFill>
                  <a:srgbClr val="000000"/>
                </a:solidFill>
                <a:latin typeface="Calibri"/>
                <a:ea typeface="Calibri"/>
                <a:cs typeface="Calibri"/>
                <a:sym typeface="Calibri"/>
              </a:rPr>
              <a:t> LITERACY</a:t>
            </a:r>
            <a:endParaRPr b="0" i="0" sz="2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Calibri"/>
                <a:ea typeface="Calibri"/>
                <a:cs typeface="Calibri"/>
                <a:sym typeface="Calibri"/>
              </a:rPr>
              <a:t>Safety and Privacy</a:t>
            </a:r>
            <a:endParaRPr b="0" i="0" sz="28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80" name="Shape 180"/>
        <p:cNvGrpSpPr/>
        <p:nvPr/>
      </p:nvGrpSpPr>
      <p:grpSpPr>
        <a:xfrm>
          <a:off x="0" y="0"/>
          <a:ext cx="0" cy="0"/>
          <a:chOff x="0" y="0"/>
          <a:chExt cx="0" cy="0"/>
        </a:xfrm>
      </p:grpSpPr>
      <p:sp>
        <p:nvSpPr>
          <p:cNvPr id="181" name="Google Shape;181;p8"/>
          <p:cNvSpPr/>
          <p:nvPr/>
        </p:nvSpPr>
        <p:spPr>
          <a:xfrm>
            <a:off x="1289160" y="5013000"/>
            <a:ext cx="7364880" cy="5774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200"/>
              <a:buFont typeface="Arial"/>
              <a:buNone/>
            </a:pPr>
            <a:r>
              <a:rPr b="0" i="0" lang="en-US" sz="3200" u="none" cap="none" strike="noStrike">
                <a:solidFill>
                  <a:srgbClr val="000000"/>
                </a:solidFill>
                <a:latin typeface="Calibri"/>
                <a:ea typeface="Calibri"/>
                <a:cs typeface="Calibri"/>
                <a:sym typeface="Calibri"/>
              </a:rPr>
              <a:t>THANK YOU FOR YOUR ATTENTION!</a:t>
            </a:r>
            <a:endParaRPr b="0" i="0" sz="32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7" name="Shape 117"/>
        <p:cNvGrpSpPr/>
        <p:nvPr/>
      </p:nvGrpSpPr>
      <p:grpSpPr>
        <a:xfrm>
          <a:off x="0" y="0"/>
          <a:ext cx="0" cy="0"/>
          <a:chOff x="0" y="0"/>
          <a:chExt cx="0" cy="0"/>
        </a:xfrm>
      </p:grpSpPr>
      <p:sp>
        <p:nvSpPr>
          <p:cNvPr id="118" name="Google Shape;118;p2"/>
          <p:cNvSpPr/>
          <p:nvPr/>
        </p:nvSpPr>
        <p:spPr>
          <a:xfrm>
            <a:off x="251640" y="1700640"/>
            <a:ext cx="8772480" cy="46630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Meaning:</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Usually contacting unsuspecting Internet users through spam, social networks, “shady” advertisements, the attackers use information that they have gained for the victims in order to manipulate them into receiving e-banking credentials, credit card details or other valuable information.</a:t>
            </a: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How to stay safe: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i="0" lang="en-US" sz="1800" u="none" cap="none" strike="noStrike">
                <a:solidFill>
                  <a:srgbClr val="000000"/>
                </a:solidFill>
                <a:latin typeface="Arial"/>
                <a:ea typeface="Arial"/>
                <a:cs typeface="Arial"/>
                <a:sym typeface="Arial"/>
              </a:rPr>
              <a:t>Ad blocking</a:t>
            </a:r>
            <a:r>
              <a:rPr b="0" i="0" lang="en-US" sz="1800" u="none" cap="none" strike="noStrike">
                <a:solidFill>
                  <a:srgbClr val="000000"/>
                </a:solidFill>
                <a:latin typeface="Arial"/>
                <a:ea typeface="Arial"/>
                <a:cs typeface="Arial"/>
                <a:sym typeface="Arial"/>
              </a:rPr>
              <a:t> extension for the browser;</a:t>
            </a:r>
            <a:endParaRPr b="0" i="0" sz="18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1" i="0" lang="en-US" sz="1800" u="none" cap="none" strike="noStrike">
                <a:solidFill>
                  <a:srgbClr val="000000"/>
                </a:solidFill>
                <a:latin typeface="Arial"/>
                <a:ea typeface="Arial"/>
                <a:cs typeface="Arial"/>
                <a:sym typeface="Arial"/>
              </a:rPr>
              <a:t>Web of Trust</a:t>
            </a:r>
            <a:r>
              <a:rPr b="0" i="0" lang="en-US" sz="1800" u="none" cap="none" strike="noStrike">
                <a:solidFill>
                  <a:srgbClr val="000000"/>
                </a:solidFill>
                <a:latin typeface="Arial"/>
                <a:ea typeface="Arial"/>
                <a:cs typeface="Arial"/>
                <a:sym typeface="Arial"/>
              </a:rPr>
              <a:t> – shady websites blocker;</a:t>
            </a:r>
            <a:endParaRPr b="0" i="0" sz="18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Not trusting anything that you wouldn’t trust if it happens before your eyes. </a:t>
            </a:r>
            <a:r>
              <a:rPr b="1" i="0" lang="en-US" sz="1800" u="none" cap="none" strike="noStrike">
                <a:solidFill>
                  <a:srgbClr val="000000"/>
                </a:solidFill>
                <a:latin typeface="Arial"/>
                <a:ea typeface="Arial"/>
                <a:cs typeface="Arial"/>
                <a:sym typeface="Arial"/>
              </a:rPr>
              <a:t>Critical thinking </a:t>
            </a:r>
            <a:r>
              <a:rPr b="0" i="0" lang="en-US" sz="1800" u="none" cap="none" strike="noStrike">
                <a:solidFill>
                  <a:srgbClr val="000000"/>
                </a:solidFill>
                <a:latin typeface="Arial"/>
                <a:ea typeface="Arial"/>
                <a:cs typeface="Arial"/>
                <a:sym typeface="Arial"/>
              </a:rPr>
              <a:t>should be your best friend online.</a:t>
            </a:r>
            <a:endParaRPr b="0" i="0" sz="1800" u="none" cap="none" strike="noStrike">
              <a:solidFill>
                <a:srgbClr val="000000"/>
              </a:solidFill>
              <a:latin typeface="Arial"/>
              <a:ea typeface="Arial"/>
              <a:cs typeface="Arial"/>
              <a:sym typeface="Arial"/>
            </a:endParaRPr>
          </a:p>
        </p:txBody>
      </p:sp>
      <p:sp>
        <p:nvSpPr>
          <p:cNvPr id="119" name="Google Shape;119;p2"/>
          <p:cNvSpPr/>
          <p:nvPr/>
        </p:nvSpPr>
        <p:spPr>
          <a:xfrm>
            <a:off x="1626840" y="274680"/>
            <a:ext cx="7546320" cy="6386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Fraud</a:t>
            </a:r>
            <a:endParaRPr b="0" i="0" sz="36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4" name="Shape 124"/>
        <p:cNvGrpSpPr/>
        <p:nvPr/>
      </p:nvGrpSpPr>
      <p:grpSpPr>
        <a:xfrm>
          <a:off x="0" y="0"/>
          <a:ext cx="0" cy="0"/>
          <a:chOff x="0" y="0"/>
          <a:chExt cx="0" cy="0"/>
        </a:xfrm>
      </p:grpSpPr>
      <p:sp>
        <p:nvSpPr>
          <p:cNvPr id="125" name="Google Shape;125;p3"/>
          <p:cNvSpPr/>
          <p:nvPr/>
        </p:nvSpPr>
        <p:spPr>
          <a:xfrm>
            <a:off x="251640" y="1700640"/>
            <a:ext cx="8772480" cy="46630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Meaning:</a:t>
            </a:r>
            <a:endParaRPr b="0" i="0" sz="2000" u="none" cap="none" strike="noStrike">
              <a:solidFill>
                <a:srgbClr val="000000"/>
              </a:solidFill>
              <a:latin typeface="Arial"/>
              <a:ea typeface="Arial"/>
              <a:cs typeface="Arial"/>
              <a:sym typeface="Arial"/>
            </a:endParaRPr>
          </a:p>
          <a:p>
            <a:pPr indent="-158850" lvl="0" marL="216000" marR="0" rtl="0" algn="l">
              <a:lnSpc>
                <a:spcPct val="100000"/>
              </a:lnSpc>
              <a:spcBef>
                <a:spcPts val="0"/>
              </a:spcBef>
              <a:spcAft>
                <a:spcPts val="0"/>
              </a:spcAft>
              <a:buClr>
                <a:srgbClr val="000000"/>
              </a:buClr>
              <a:buSzPts val="900"/>
              <a:buFont typeface="Noto Sans Symbols"/>
              <a:buNone/>
            </a:pPr>
            <a:r>
              <a:t/>
            </a:r>
            <a:endParaRPr b="0" i="0" sz="20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These are all types of malicious software that could steal sensitive data, private information, redirect your browser to dangerous websites or use your devices as a vector for attacking other devices and spreading more viruses.</a:t>
            </a:r>
            <a:endParaRPr b="0" i="0" sz="1800" u="none" cap="none" strike="noStrike">
              <a:solidFill>
                <a:srgbClr val="000000"/>
              </a:solidFill>
              <a:latin typeface="Arial"/>
              <a:ea typeface="Arial"/>
              <a:cs typeface="Arial"/>
              <a:sym typeface="Arial"/>
            </a:endParaRPr>
          </a:p>
          <a:p>
            <a:pPr indent="-164563" lvl="0" marL="216000" marR="0" rtl="0" algn="l">
              <a:lnSpc>
                <a:spcPct val="100000"/>
              </a:lnSpc>
              <a:spcBef>
                <a:spcPts val="0"/>
              </a:spcBef>
              <a:spcAft>
                <a:spcPts val="0"/>
              </a:spcAft>
              <a:buClr>
                <a:srgbClr val="000000"/>
              </a:buClr>
              <a:buSzPts val="810"/>
              <a:buFont typeface="Noto Sans Symbols"/>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How to stay safe: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Antivirus application for the device (see </a:t>
            </a:r>
            <a:r>
              <a:rPr b="1" i="0" lang="en-US" sz="1800" u="none" cap="none" strike="noStrike">
                <a:solidFill>
                  <a:srgbClr val="000000"/>
                </a:solidFill>
                <a:latin typeface="Arial"/>
                <a:ea typeface="Arial"/>
                <a:cs typeface="Arial"/>
                <a:sym typeface="Arial"/>
              </a:rPr>
              <a:t>Bitdefender Antivirus Free</a:t>
            </a:r>
            <a:r>
              <a:rPr b="0" i="0" lang="en-US" sz="1800" u="none" cap="none" strike="noStrike">
                <a:solidFill>
                  <a:srgbClr val="000000"/>
                </a:solidFill>
                <a:latin typeface="Arial"/>
                <a:ea typeface="Arial"/>
                <a:cs typeface="Arial"/>
                <a:sym typeface="Arial"/>
              </a:rPr>
              <a:t>)</a:t>
            </a:r>
            <a:endParaRPr b="0" i="0" sz="18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Ad blocker or site checker (like </a:t>
            </a:r>
            <a:r>
              <a:rPr b="1" i="0" lang="en-US" sz="1800" u="none" cap="none" strike="noStrike">
                <a:solidFill>
                  <a:srgbClr val="000000"/>
                </a:solidFill>
                <a:latin typeface="Arial"/>
                <a:ea typeface="Arial"/>
                <a:cs typeface="Arial"/>
                <a:sym typeface="Arial"/>
              </a:rPr>
              <a:t>Web of Trust</a:t>
            </a:r>
            <a:r>
              <a:rPr b="0" i="0" lang="en-US" sz="1800" u="none" cap="none" strike="noStrike">
                <a:solidFill>
                  <a:srgbClr val="000000"/>
                </a:solidFill>
                <a:latin typeface="Arial"/>
                <a:ea typeface="Arial"/>
                <a:cs typeface="Arial"/>
                <a:sym typeface="Arial"/>
              </a:rPr>
              <a:t>) for the browser</a:t>
            </a:r>
            <a:endParaRPr b="0" i="0" sz="18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Be very careful with any files you are downloading on your device, no matter who the source might be, especially when it comes unexpectedly as an email of a friend you haven’t heard for a while;</a:t>
            </a:r>
            <a:endParaRPr b="0" i="0" sz="1800" u="none" cap="none" strike="noStrike">
              <a:solidFill>
                <a:srgbClr val="000000"/>
              </a:solidFill>
              <a:latin typeface="Arial"/>
              <a:ea typeface="Arial"/>
              <a:cs typeface="Arial"/>
              <a:sym typeface="Arial"/>
            </a:endParaRPr>
          </a:p>
        </p:txBody>
      </p:sp>
      <p:sp>
        <p:nvSpPr>
          <p:cNvPr id="126" name="Google Shape;126;p3"/>
          <p:cNvSpPr/>
          <p:nvPr/>
        </p:nvSpPr>
        <p:spPr>
          <a:xfrm>
            <a:off x="1626840" y="274680"/>
            <a:ext cx="7546200" cy="6387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Viruses</a:t>
            </a:r>
            <a:endParaRPr b="0" i="0" sz="3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(trojan horses, worms, spyware)</a:t>
            </a:r>
            <a:endParaRPr b="0" i="0" sz="36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1" name="Shape 131"/>
        <p:cNvGrpSpPr/>
        <p:nvPr/>
      </p:nvGrpSpPr>
      <p:grpSpPr>
        <a:xfrm>
          <a:off x="0" y="0"/>
          <a:ext cx="0" cy="0"/>
          <a:chOff x="0" y="0"/>
          <a:chExt cx="0" cy="0"/>
        </a:xfrm>
      </p:grpSpPr>
      <p:sp>
        <p:nvSpPr>
          <p:cNvPr id="132" name="Google Shape;132;p4"/>
          <p:cNvSpPr/>
          <p:nvPr/>
        </p:nvSpPr>
        <p:spPr>
          <a:xfrm>
            <a:off x="251640" y="1700640"/>
            <a:ext cx="8772480" cy="466308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Meaning:</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These are fake websites, imitating login pages of online banking portals or payment gateways like PayPal, trying to trick users into “logging in”, actually giving away their credentials for the attacker to use them.</a:t>
            </a:r>
            <a:endParaRPr b="0" i="0" sz="1800" u="none" cap="none" strike="noStrike">
              <a:solidFill>
                <a:srgbClr val="000000"/>
              </a:solidFill>
              <a:latin typeface="Arial"/>
              <a:ea typeface="Arial"/>
              <a:cs typeface="Arial"/>
              <a:sym typeface="Arial"/>
            </a:endParaRPr>
          </a:p>
          <a:p>
            <a:pPr indent="-164563" lvl="0" marL="216000" marR="0" rtl="0" algn="l">
              <a:lnSpc>
                <a:spcPct val="100000"/>
              </a:lnSpc>
              <a:spcBef>
                <a:spcPts val="0"/>
              </a:spcBef>
              <a:spcAft>
                <a:spcPts val="0"/>
              </a:spcAft>
              <a:buClr>
                <a:srgbClr val="000000"/>
              </a:buClr>
              <a:buSzPts val="810"/>
              <a:buFont typeface="Noto Sans Symbols"/>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How to stay safe: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Web of Trust should be helpful enough, but</a:t>
            </a:r>
            <a:endParaRPr b="0" i="0" sz="1800" u="none" cap="none" strike="noStrike">
              <a:solidFill>
                <a:srgbClr val="000000"/>
              </a:solidFill>
              <a:latin typeface="Arial"/>
              <a:ea typeface="Arial"/>
              <a:cs typeface="Arial"/>
              <a:sym typeface="Arial"/>
            </a:endParaRPr>
          </a:p>
          <a:p>
            <a:pPr indent="-164563" lvl="0" marL="216000" marR="0" rtl="0" algn="l">
              <a:lnSpc>
                <a:spcPct val="100000"/>
              </a:lnSpc>
              <a:spcBef>
                <a:spcPts val="0"/>
              </a:spcBef>
              <a:spcAft>
                <a:spcPts val="0"/>
              </a:spcAft>
              <a:buClr>
                <a:srgbClr val="000000"/>
              </a:buClr>
              <a:buSzPts val="810"/>
              <a:buFont typeface="Noto Sans Symbols"/>
              <a:buNone/>
            </a:pPr>
            <a:r>
              <a:t/>
            </a:r>
            <a:endParaRPr b="0" i="0" sz="18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paying close attention to what domains are the links you visit based on and whether they are the ones you look for is extremely important!</a:t>
            </a:r>
            <a:endParaRPr b="0" i="0" sz="1800" u="none" cap="none" strike="noStrike">
              <a:solidFill>
                <a:srgbClr val="000000"/>
              </a:solidFill>
              <a:latin typeface="Arial"/>
              <a:ea typeface="Arial"/>
              <a:cs typeface="Arial"/>
              <a:sym typeface="Arial"/>
            </a:endParaRPr>
          </a:p>
        </p:txBody>
      </p:sp>
      <p:sp>
        <p:nvSpPr>
          <p:cNvPr id="133" name="Google Shape;133;p4"/>
          <p:cNvSpPr/>
          <p:nvPr/>
        </p:nvSpPr>
        <p:spPr>
          <a:xfrm>
            <a:off x="1626840" y="274680"/>
            <a:ext cx="7546320" cy="6386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Phishing sites</a:t>
            </a:r>
            <a:endParaRPr b="0" i="0" sz="36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8" name="Shape 138"/>
        <p:cNvGrpSpPr/>
        <p:nvPr/>
      </p:nvGrpSpPr>
      <p:grpSpPr>
        <a:xfrm>
          <a:off x="0" y="0"/>
          <a:ext cx="0" cy="0"/>
          <a:chOff x="0" y="0"/>
          <a:chExt cx="0" cy="0"/>
        </a:xfrm>
      </p:grpSpPr>
      <p:sp>
        <p:nvSpPr>
          <p:cNvPr id="139" name="Google Shape;139;p5"/>
          <p:cNvSpPr/>
          <p:nvPr/>
        </p:nvSpPr>
        <p:spPr>
          <a:xfrm>
            <a:off x="251640" y="1700640"/>
            <a:ext cx="8772480" cy="4663080"/>
          </a:xfrm>
          <a:prstGeom prst="rect">
            <a:avLst/>
          </a:prstGeom>
          <a:noFill/>
          <a:ln>
            <a:noFill/>
          </a:ln>
        </p:spPr>
        <p:txBody>
          <a:bodyPr anchorCtr="0" anchor="t" bIns="45000" lIns="90000" spcFirstLastPara="1" rIns="90000" wrap="square" tIns="45000">
            <a:noAutofit/>
          </a:bodyPr>
          <a:lstStyle/>
          <a:p>
            <a:pPr indent="-216000" lvl="0" marL="216000" marR="0" rtl="0" algn="l">
              <a:lnSpc>
                <a:spcPct val="100000"/>
              </a:lnSpc>
              <a:spcBef>
                <a:spcPts val="0"/>
              </a:spcBef>
              <a:spcAft>
                <a:spcPts val="0"/>
              </a:spcAft>
              <a:buClr>
                <a:srgbClr val="000000"/>
              </a:buClr>
              <a:buSzPts val="900"/>
              <a:buFont typeface="Noto Sans Symbols"/>
              <a:buChar char="●"/>
            </a:pPr>
            <a:r>
              <a:rPr b="1" i="0" lang="en-US" sz="2000" u="none" cap="none" strike="noStrike">
                <a:solidFill>
                  <a:srgbClr val="000000"/>
                </a:solidFill>
                <a:latin typeface="Calibri"/>
                <a:ea typeface="Calibri"/>
                <a:cs typeface="Calibri"/>
                <a:sym typeface="Calibri"/>
              </a:rPr>
              <a:t>Meaning:</a:t>
            </a:r>
            <a:endParaRPr b="0" i="0" sz="2000" u="none" cap="none" strike="noStrike">
              <a:solidFill>
                <a:srgbClr val="000000"/>
              </a:solidFill>
              <a:latin typeface="Arial"/>
              <a:ea typeface="Arial"/>
              <a:cs typeface="Arial"/>
              <a:sym typeface="Arial"/>
            </a:endParaRPr>
          </a:p>
          <a:p>
            <a:pPr indent="-158850" lvl="0" marL="216000" marR="0" rtl="0" algn="l">
              <a:lnSpc>
                <a:spcPct val="100000"/>
              </a:lnSpc>
              <a:spcBef>
                <a:spcPts val="0"/>
              </a:spcBef>
              <a:spcAft>
                <a:spcPts val="0"/>
              </a:spcAft>
              <a:buClr>
                <a:srgbClr val="000000"/>
              </a:buClr>
              <a:buSzPts val="900"/>
              <a:buFont typeface="Noto Sans Symbols"/>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Information from </a:t>
            </a:r>
            <a:r>
              <a:rPr b="1" i="0" lang="en-US" sz="1800" u="none" cap="none" strike="noStrike">
                <a:solidFill>
                  <a:srgbClr val="000000"/>
                </a:solidFill>
                <a:latin typeface="Arial"/>
                <a:ea typeface="Arial"/>
                <a:cs typeface="Arial"/>
                <a:sym typeface="Arial"/>
              </a:rPr>
              <a:t>bad sources</a:t>
            </a:r>
            <a:r>
              <a:rPr b="0" i="0" lang="en-US" sz="1800" u="none" cap="none" strike="noStrike">
                <a:solidFill>
                  <a:srgbClr val="000000"/>
                </a:solidFill>
                <a:latin typeface="Arial"/>
                <a:ea typeface="Arial"/>
                <a:cs typeface="Arial"/>
                <a:sym typeface="Arial"/>
              </a:rPr>
              <a:t> or information, that is </a:t>
            </a:r>
            <a:r>
              <a:rPr b="1" i="0" lang="en-US" sz="1800" u="none" cap="none" strike="noStrike">
                <a:solidFill>
                  <a:srgbClr val="000000"/>
                </a:solidFill>
                <a:latin typeface="Arial"/>
                <a:ea typeface="Arial"/>
                <a:cs typeface="Arial"/>
                <a:sym typeface="Arial"/>
              </a:rPr>
              <a:t>no longer valid</a:t>
            </a:r>
            <a:r>
              <a:rPr b="0" i="0" lang="en-US" sz="1800" u="none" cap="none" strike="noStrike">
                <a:solidFill>
                  <a:srgbClr val="000000"/>
                </a:solidFill>
                <a:latin typeface="Arial"/>
                <a:ea typeface="Arial"/>
                <a:cs typeface="Arial"/>
                <a:sym typeface="Arial"/>
              </a:rPr>
              <a:t> could lead to bad outcomes even when it was provided with good intentions. Imagine reading about the schedule of an international bus from a blog article, posted two years ago.</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“Expert” advice </a:t>
            </a:r>
            <a:r>
              <a:rPr b="0" i="0" lang="en-US" sz="1800" u="none" cap="none" strike="noStrike">
                <a:solidFill>
                  <a:srgbClr val="000000"/>
                </a:solidFill>
                <a:latin typeface="Arial"/>
                <a:ea typeface="Arial"/>
                <a:cs typeface="Arial"/>
                <a:sym typeface="Arial"/>
              </a:rPr>
              <a:t>from random users in social networks is yet another interpretation of this – the so called “Internet Trolls” enjoy joking with people online.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How to stay safe: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216000" lvl="0" marL="216000" marR="0" rtl="0" algn="l">
              <a:lnSpc>
                <a:spcPct val="100000"/>
              </a:lnSpc>
              <a:spcBef>
                <a:spcPts val="0"/>
              </a:spcBef>
              <a:spcAft>
                <a:spcPts val="0"/>
              </a:spcAft>
              <a:buClr>
                <a:srgbClr val="000000"/>
              </a:buClr>
              <a:buSzPts val="810"/>
              <a:buFont typeface="Noto Sans Symbols"/>
              <a:buChar char="●"/>
            </a:pPr>
            <a:r>
              <a:rPr b="0" i="0" lang="en-US" sz="1800" u="none" cap="none" strike="noStrike">
                <a:solidFill>
                  <a:srgbClr val="000000"/>
                </a:solidFill>
                <a:latin typeface="Arial"/>
                <a:ea typeface="Arial"/>
                <a:cs typeface="Arial"/>
                <a:sym typeface="Arial"/>
              </a:rPr>
              <a:t>Critical thinking seems to be the only good option here. Always remember that something being posted on the Internet does not make it true. Check your sources and check the date of anything on the Internet that has a publishing date, before you believe it.</a:t>
            </a:r>
            <a:endParaRPr b="0" i="0" sz="1800" u="none" cap="none" strike="noStrike">
              <a:solidFill>
                <a:srgbClr val="000000"/>
              </a:solidFill>
              <a:latin typeface="Arial"/>
              <a:ea typeface="Arial"/>
              <a:cs typeface="Arial"/>
              <a:sym typeface="Arial"/>
            </a:endParaRPr>
          </a:p>
        </p:txBody>
      </p:sp>
      <p:sp>
        <p:nvSpPr>
          <p:cNvPr id="140" name="Google Shape;140;p5"/>
          <p:cNvSpPr/>
          <p:nvPr/>
        </p:nvSpPr>
        <p:spPr>
          <a:xfrm>
            <a:off x="1626840" y="274680"/>
            <a:ext cx="7546320" cy="6386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Misleading and/or</a:t>
            </a:r>
            <a:endParaRPr b="0" i="0" sz="3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outdated information</a:t>
            </a:r>
            <a:endParaRPr b="0" i="0" sz="36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5" name="Shape 145"/>
        <p:cNvGrpSpPr/>
        <p:nvPr/>
      </p:nvGrpSpPr>
      <p:grpSpPr>
        <a:xfrm>
          <a:off x="0" y="0"/>
          <a:ext cx="0" cy="0"/>
          <a:chOff x="0" y="0"/>
          <a:chExt cx="0" cy="0"/>
        </a:xfrm>
      </p:grpSpPr>
      <p:sp>
        <p:nvSpPr>
          <p:cNvPr id="146" name="Google Shape;146;p6"/>
          <p:cNvSpPr/>
          <p:nvPr/>
        </p:nvSpPr>
        <p:spPr>
          <a:xfrm>
            <a:off x="251640" y="1700640"/>
            <a:ext cx="8772480" cy="466308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6"/>
          <p:cNvSpPr/>
          <p:nvPr/>
        </p:nvSpPr>
        <p:spPr>
          <a:xfrm>
            <a:off x="1626840" y="274680"/>
            <a:ext cx="7546320" cy="63864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6"/>
          <p:cNvSpPr txBox="1"/>
          <p:nvPr/>
        </p:nvSpPr>
        <p:spPr>
          <a:xfrm>
            <a:off x="457200" y="273600"/>
            <a:ext cx="8229240" cy="1144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Identity theft</a:t>
            </a:r>
            <a:endParaRPr b="0" i="0" sz="3600" u="none" cap="none" strike="noStrike">
              <a:solidFill>
                <a:srgbClr val="000000"/>
              </a:solidFill>
              <a:latin typeface="Arial"/>
              <a:ea typeface="Arial"/>
              <a:cs typeface="Arial"/>
              <a:sym typeface="Arial"/>
            </a:endParaRPr>
          </a:p>
        </p:txBody>
      </p:sp>
      <p:sp>
        <p:nvSpPr>
          <p:cNvPr id="149" name="Google Shape;149;p6"/>
          <p:cNvSpPr txBox="1"/>
          <p:nvPr/>
        </p:nvSpPr>
        <p:spPr>
          <a:xfrm>
            <a:off x="457200" y="1604520"/>
            <a:ext cx="8229240" cy="3977280"/>
          </a:xfrm>
          <a:prstGeom prst="rect">
            <a:avLst/>
          </a:prstGeom>
          <a:noFill/>
          <a:ln>
            <a:noFill/>
          </a:ln>
        </p:spPr>
        <p:txBody>
          <a:bodyPr anchorCtr="0" anchor="t" bIns="0" lIns="0" spcFirstLastPara="1" rIns="0" wrap="square" tIns="0">
            <a:norm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0000"/>
                </a:solidFill>
                <a:latin typeface="Times New Roman"/>
                <a:ea typeface="Times New Roman"/>
                <a:cs typeface="Times New Roman"/>
                <a:sym typeface="Times New Roman"/>
              </a:rPr>
              <a:t>Meaning:</a:t>
            </a:r>
            <a:endParaRPr b="0" i="0" sz="24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Times New Roman"/>
                <a:ea typeface="Times New Roman"/>
                <a:cs typeface="Times New Roman"/>
                <a:sym typeface="Times New Roman"/>
              </a:rPr>
              <a:t>People on the Internet tend to share too much private information in social networks, leading to the possibility of someone creating fake accounts with their pictures and details in other networks. As a result, someone might contact your relatives or friends using the fake account and get sensitive information about you, leading to all kinds of troubles.</a:t>
            </a:r>
            <a:endParaRPr b="0" i="0" sz="2400" u="none" cap="none" strike="noStrike">
              <a:solidFill>
                <a:srgbClr val="000000"/>
              </a:solidFill>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54" name="Shape 154"/>
        <p:cNvGrpSpPr/>
        <p:nvPr/>
      </p:nvGrpSpPr>
      <p:grpSpPr>
        <a:xfrm>
          <a:off x="0" y="0"/>
          <a:ext cx="0" cy="0"/>
          <a:chOff x="0" y="0"/>
          <a:chExt cx="0" cy="0"/>
        </a:xfrm>
      </p:grpSpPr>
      <p:sp>
        <p:nvSpPr>
          <p:cNvPr id="155" name="Google Shape;155;g63470acb2d_0_71"/>
          <p:cNvSpPr/>
          <p:nvPr/>
        </p:nvSpPr>
        <p:spPr>
          <a:xfrm>
            <a:off x="251640" y="1700640"/>
            <a:ext cx="8772600" cy="46632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g63470acb2d_0_71"/>
          <p:cNvSpPr/>
          <p:nvPr/>
        </p:nvSpPr>
        <p:spPr>
          <a:xfrm>
            <a:off x="1626840" y="274680"/>
            <a:ext cx="7546200" cy="6387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g63470acb2d_0_71"/>
          <p:cNvSpPr txBox="1"/>
          <p:nvPr/>
        </p:nvSpPr>
        <p:spPr>
          <a:xfrm>
            <a:off x="457200" y="273600"/>
            <a:ext cx="8229300" cy="1144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3600"/>
              <a:buFont typeface="Arial"/>
              <a:buNone/>
            </a:pPr>
            <a:r>
              <a:rPr b="0" i="0" lang="en-US" sz="3600" u="none" cap="none" strike="noStrike">
                <a:solidFill>
                  <a:srgbClr val="000000"/>
                </a:solidFill>
                <a:latin typeface="Calibri"/>
                <a:ea typeface="Calibri"/>
                <a:cs typeface="Calibri"/>
                <a:sym typeface="Calibri"/>
              </a:rPr>
              <a:t>Identity theft</a:t>
            </a:r>
            <a:endParaRPr b="0" i="0" sz="3600" u="none" cap="none" strike="noStrike">
              <a:solidFill>
                <a:srgbClr val="000000"/>
              </a:solidFill>
              <a:latin typeface="Arial"/>
              <a:ea typeface="Arial"/>
              <a:cs typeface="Arial"/>
              <a:sym typeface="Arial"/>
            </a:endParaRPr>
          </a:p>
        </p:txBody>
      </p:sp>
      <p:sp>
        <p:nvSpPr>
          <p:cNvPr id="158" name="Google Shape;158;g63470acb2d_0_71"/>
          <p:cNvSpPr txBox="1"/>
          <p:nvPr/>
        </p:nvSpPr>
        <p:spPr>
          <a:xfrm>
            <a:off x="457200" y="1604520"/>
            <a:ext cx="8229300" cy="39774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dk1"/>
              </a:buClr>
              <a:buSzPts val="2400"/>
              <a:buFont typeface="Arial"/>
              <a:buNone/>
            </a:pPr>
            <a:r>
              <a:rPr b="1" lang="en-US" sz="2400">
                <a:solidFill>
                  <a:schemeClr val="dk1"/>
                </a:solidFill>
                <a:latin typeface="Times New Roman"/>
                <a:ea typeface="Times New Roman"/>
                <a:cs typeface="Times New Roman"/>
                <a:sym typeface="Times New Roman"/>
              </a:rPr>
              <a:t>How to stay safe:</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2400"/>
              <a:buFont typeface="Arial"/>
              <a:buNone/>
            </a:pPr>
            <a:r>
              <a:t/>
            </a:r>
            <a:endParaRPr sz="2400">
              <a:solidFill>
                <a:schemeClr val="dk1"/>
              </a:solidFill>
              <a:latin typeface="Times New Roman"/>
              <a:ea typeface="Times New Roman"/>
              <a:cs typeface="Times New Roman"/>
              <a:sym typeface="Times New Roman"/>
            </a:endParaRPr>
          </a:p>
          <a:p>
            <a:pPr indent="-216000" lvl="0" marL="216000" rtl="0" algn="l">
              <a:spcBef>
                <a:spcPts val="0"/>
              </a:spcBef>
              <a:spcAft>
                <a:spcPts val="0"/>
              </a:spcAft>
              <a:buClr>
                <a:schemeClr val="dk1"/>
              </a:buClr>
              <a:buSzPts val="1080"/>
              <a:buFont typeface="Noto Sans Symbols"/>
              <a:buChar char="●"/>
            </a:pPr>
            <a:r>
              <a:rPr lang="en-US" sz="2400">
                <a:solidFill>
                  <a:schemeClr val="dk1"/>
                </a:solidFill>
                <a:latin typeface="Times New Roman"/>
                <a:ea typeface="Times New Roman"/>
                <a:cs typeface="Times New Roman"/>
                <a:sym typeface="Times New Roman"/>
              </a:rPr>
              <a:t>There is no technological way of avoiding this risk, but generally being sensitive and aware of what information you are sharing and who can see that is a good start.</a:t>
            </a:r>
            <a:endParaRPr sz="2400">
              <a:solidFill>
                <a:schemeClr val="dk1"/>
              </a:solidFill>
              <a:latin typeface="Times New Roman"/>
              <a:ea typeface="Times New Roman"/>
              <a:cs typeface="Times New Roman"/>
              <a:sym typeface="Times New Roman"/>
            </a:endParaRPr>
          </a:p>
          <a:p>
            <a:pPr indent="-147420" lvl="0" marL="216000" rtl="0" algn="l">
              <a:spcBef>
                <a:spcPts val="0"/>
              </a:spcBef>
              <a:spcAft>
                <a:spcPts val="0"/>
              </a:spcAft>
              <a:buClr>
                <a:schemeClr val="dk1"/>
              </a:buClr>
              <a:buSzPts val="1080"/>
              <a:buFont typeface="Noto Sans Symbols"/>
              <a:buNone/>
            </a:pPr>
            <a:r>
              <a:t/>
            </a:r>
            <a:endParaRPr sz="2400">
              <a:solidFill>
                <a:schemeClr val="dk1"/>
              </a:solidFill>
              <a:latin typeface="Times New Roman"/>
              <a:ea typeface="Times New Roman"/>
              <a:cs typeface="Times New Roman"/>
              <a:sym typeface="Times New Roman"/>
            </a:endParaRPr>
          </a:p>
          <a:p>
            <a:pPr indent="-216000" lvl="0" marL="216000" rtl="0" algn="l">
              <a:spcBef>
                <a:spcPts val="0"/>
              </a:spcBef>
              <a:spcAft>
                <a:spcPts val="0"/>
              </a:spcAft>
              <a:buClr>
                <a:schemeClr val="dk1"/>
              </a:buClr>
              <a:buSzPts val="1080"/>
              <a:buFont typeface="Noto Sans Symbols"/>
              <a:buChar char="●"/>
            </a:pPr>
            <a:r>
              <a:rPr lang="en-US" sz="2400">
                <a:solidFill>
                  <a:schemeClr val="dk1"/>
                </a:solidFill>
                <a:latin typeface="Times New Roman"/>
                <a:ea typeface="Times New Roman"/>
                <a:cs typeface="Times New Roman"/>
                <a:sym typeface="Times New Roman"/>
              </a:rPr>
              <a:t>Go through your contacts in the social network you use and check how many of the faces you don’t really recognize. These are users who are unknown to you but have access to your photos, videos and posts. </a:t>
            </a:r>
            <a:endParaRPr b="1" sz="2400">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63" name="Shape 163"/>
        <p:cNvGrpSpPr/>
        <p:nvPr/>
      </p:nvGrpSpPr>
      <p:grpSpPr>
        <a:xfrm>
          <a:off x="0" y="0"/>
          <a:ext cx="0" cy="0"/>
          <a:chOff x="0" y="0"/>
          <a:chExt cx="0" cy="0"/>
        </a:xfrm>
      </p:grpSpPr>
      <p:sp>
        <p:nvSpPr>
          <p:cNvPr id="164" name="Google Shape;164;p7"/>
          <p:cNvSpPr/>
          <p:nvPr/>
        </p:nvSpPr>
        <p:spPr>
          <a:xfrm>
            <a:off x="251640" y="1700640"/>
            <a:ext cx="8772480" cy="466308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7"/>
          <p:cNvSpPr/>
          <p:nvPr/>
        </p:nvSpPr>
        <p:spPr>
          <a:xfrm>
            <a:off x="1626840" y="274680"/>
            <a:ext cx="7546320" cy="63864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7"/>
          <p:cNvSpPr txBox="1"/>
          <p:nvPr/>
        </p:nvSpPr>
        <p:spPr>
          <a:xfrm>
            <a:off x="457200" y="221040"/>
            <a:ext cx="8229240" cy="125028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4400"/>
              <a:buFont typeface="Arial"/>
              <a:buNone/>
            </a:pPr>
            <a:r>
              <a:rPr b="0" i="0" lang="en-US" sz="4400" u="none" cap="none" strike="noStrike">
                <a:solidFill>
                  <a:srgbClr val="000000"/>
                </a:solidFill>
                <a:latin typeface="Arial"/>
                <a:ea typeface="Arial"/>
                <a:cs typeface="Arial"/>
                <a:sym typeface="Arial"/>
              </a:rPr>
              <a:t>Cyber bullying and online harassment</a:t>
            </a:r>
            <a:endParaRPr b="0" i="0" sz="4400" u="none" cap="none" strike="noStrike">
              <a:solidFill>
                <a:srgbClr val="000000"/>
              </a:solidFill>
              <a:latin typeface="Arial"/>
              <a:ea typeface="Arial"/>
              <a:cs typeface="Arial"/>
              <a:sym typeface="Arial"/>
            </a:endParaRPr>
          </a:p>
        </p:txBody>
      </p:sp>
      <p:sp>
        <p:nvSpPr>
          <p:cNvPr id="167" name="Google Shape;167;p7"/>
          <p:cNvSpPr txBox="1"/>
          <p:nvPr/>
        </p:nvSpPr>
        <p:spPr>
          <a:xfrm>
            <a:off x="457200" y="1604520"/>
            <a:ext cx="8229240" cy="3977280"/>
          </a:xfrm>
          <a:prstGeom prst="rect">
            <a:avLst/>
          </a:prstGeom>
          <a:noFill/>
          <a:ln>
            <a:noFill/>
          </a:ln>
        </p:spPr>
        <p:txBody>
          <a:bodyPr anchorCtr="0" anchor="t" bIns="0" lIns="0" spcFirstLastPara="1" rIns="0" wrap="square" tIns="0">
            <a:norm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0000"/>
                </a:solidFill>
                <a:latin typeface="Times New Roman"/>
                <a:ea typeface="Times New Roman"/>
                <a:cs typeface="Times New Roman"/>
                <a:sym typeface="Times New Roman"/>
              </a:rPr>
              <a:t>Meaning</a:t>
            </a:r>
            <a:r>
              <a:rPr b="0" i="0" lang="en-US" sz="2400" u="none" cap="none" strike="noStrike">
                <a:solidFill>
                  <a:srgbClr val="000000"/>
                </a:solidFill>
                <a:latin typeface="Times New Roman"/>
                <a:ea typeface="Times New Roman"/>
                <a:cs typeface="Times New Roman"/>
                <a:sym typeface="Times New Roman"/>
              </a:rPr>
              <a:t>:</a:t>
            </a:r>
            <a:endParaRPr b="0" i="0" sz="24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Times New Roman"/>
                <a:ea typeface="Times New Roman"/>
                <a:cs typeface="Times New Roman"/>
                <a:sym typeface="Times New Roman"/>
              </a:rPr>
              <a:t>Aggressive behaviour online is pretty common in social networks and is not limited to targeting youngsters only. Anyone could become a victim of posts addressing them with false information, threats, calling them names and exercising other types of psychological pressure on them.  </a:t>
            </a:r>
            <a:endParaRPr b="0" i="0" sz="2400" u="none" cap="none" strike="noStrike">
              <a:solidFill>
                <a:srgbClr val="000000"/>
              </a:solidFill>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2" name="Shape 172"/>
        <p:cNvGrpSpPr/>
        <p:nvPr/>
      </p:nvGrpSpPr>
      <p:grpSpPr>
        <a:xfrm>
          <a:off x="0" y="0"/>
          <a:ext cx="0" cy="0"/>
          <a:chOff x="0" y="0"/>
          <a:chExt cx="0" cy="0"/>
        </a:xfrm>
      </p:grpSpPr>
      <p:sp>
        <p:nvSpPr>
          <p:cNvPr id="173" name="Google Shape;173;g63470acb2d_0_63"/>
          <p:cNvSpPr/>
          <p:nvPr/>
        </p:nvSpPr>
        <p:spPr>
          <a:xfrm>
            <a:off x="251640" y="1700640"/>
            <a:ext cx="8772600" cy="46632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g63470acb2d_0_63"/>
          <p:cNvSpPr/>
          <p:nvPr/>
        </p:nvSpPr>
        <p:spPr>
          <a:xfrm>
            <a:off x="1626840" y="274680"/>
            <a:ext cx="7546200" cy="6387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g63470acb2d_0_63"/>
          <p:cNvSpPr txBox="1"/>
          <p:nvPr/>
        </p:nvSpPr>
        <p:spPr>
          <a:xfrm>
            <a:off x="457200" y="221040"/>
            <a:ext cx="8229300" cy="12504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4400"/>
              <a:buFont typeface="Arial"/>
              <a:buNone/>
            </a:pPr>
            <a:r>
              <a:rPr b="0" i="0" lang="en-US" sz="4400" u="none" cap="none" strike="noStrike">
                <a:solidFill>
                  <a:srgbClr val="000000"/>
                </a:solidFill>
                <a:latin typeface="Arial"/>
                <a:ea typeface="Arial"/>
                <a:cs typeface="Arial"/>
                <a:sym typeface="Arial"/>
              </a:rPr>
              <a:t>Cyber bullying and online harassment</a:t>
            </a:r>
            <a:endParaRPr b="0" i="0" sz="4400" u="none" cap="none" strike="noStrike">
              <a:solidFill>
                <a:srgbClr val="000000"/>
              </a:solidFill>
              <a:latin typeface="Arial"/>
              <a:ea typeface="Arial"/>
              <a:cs typeface="Arial"/>
              <a:sym typeface="Arial"/>
            </a:endParaRPr>
          </a:p>
        </p:txBody>
      </p:sp>
      <p:sp>
        <p:nvSpPr>
          <p:cNvPr id="176" name="Google Shape;176;g63470acb2d_0_63"/>
          <p:cNvSpPr txBox="1"/>
          <p:nvPr/>
        </p:nvSpPr>
        <p:spPr>
          <a:xfrm>
            <a:off x="457200" y="1604520"/>
            <a:ext cx="8229300" cy="39774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dk1"/>
              </a:buClr>
              <a:buSzPts val="2400"/>
              <a:buFont typeface="Arial"/>
              <a:buNone/>
            </a:pPr>
            <a:r>
              <a:rPr b="1" lang="en-US" sz="2400">
                <a:solidFill>
                  <a:schemeClr val="dk1"/>
                </a:solidFill>
                <a:latin typeface="Times New Roman"/>
                <a:ea typeface="Times New Roman"/>
                <a:cs typeface="Times New Roman"/>
                <a:sym typeface="Times New Roman"/>
              </a:rPr>
              <a:t>How to stay safe:</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2400"/>
              <a:buFont typeface="Arial"/>
              <a:buNone/>
            </a:pPr>
            <a:r>
              <a:t/>
            </a:r>
            <a:endParaRPr sz="2400">
              <a:solidFill>
                <a:schemeClr val="dk1"/>
              </a:solidFill>
              <a:latin typeface="Times New Roman"/>
              <a:ea typeface="Times New Roman"/>
              <a:cs typeface="Times New Roman"/>
              <a:sym typeface="Times New Roman"/>
            </a:endParaRPr>
          </a:p>
          <a:p>
            <a:pPr indent="-216000" lvl="0" marL="216000" rtl="0" algn="l">
              <a:spcBef>
                <a:spcPts val="0"/>
              </a:spcBef>
              <a:spcAft>
                <a:spcPts val="0"/>
              </a:spcAft>
              <a:buClr>
                <a:schemeClr val="dk1"/>
              </a:buClr>
              <a:buSzPts val="1080"/>
              <a:buFont typeface="Noto Sans Symbols"/>
              <a:buChar char="●"/>
            </a:pPr>
            <a:r>
              <a:rPr lang="en-US" sz="2400">
                <a:solidFill>
                  <a:schemeClr val="dk1"/>
                </a:solidFill>
                <a:latin typeface="Times New Roman"/>
                <a:ea typeface="Times New Roman"/>
                <a:cs typeface="Times New Roman"/>
                <a:sym typeface="Times New Roman"/>
              </a:rPr>
              <a:t>Avoiding, Blocking and reporting bullies is the bare minimum that can be done in case of such situation.</a:t>
            </a:r>
            <a:endParaRPr sz="2400">
              <a:solidFill>
                <a:schemeClr val="dk1"/>
              </a:solidFill>
              <a:latin typeface="Times New Roman"/>
              <a:ea typeface="Times New Roman"/>
              <a:cs typeface="Times New Roman"/>
              <a:sym typeface="Times New Roman"/>
            </a:endParaRPr>
          </a:p>
          <a:p>
            <a:pPr indent="-147420" lvl="0" marL="216000" rtl="0" algn="l">
              <a:spcBef>
                <a:spcPts val="0"/>
              </a:spcBef>
              <a:spcAft>
                <a:spcPts val="0"/>
              </a:spcAft>
              <a:buClr>
                <a:schemeClr val="dk1"/>
              </a:buClr>
              <a:buSzPts val="1080"/>
              <a:buFont typeface="Noto Sans Symbols"/>
              <a:buNone/>
            </a:pPr>
            <a:r>
              <a:t/>
            </a:r>
            <a:endParaRPr sz="2400">
              <a:solidFill>
                <a:schemeClr val="dk1"/>
              </a:solidFill>
              <a:latin typeface="Times New Roman"/>
              <a:ea typeface="Times New Roman"/>
              <a:cs typeface="Times New Roman"/>
              <a:sym typeface="Times New Roman"/>
            </a:endParaRPr>
          </a:p>
          <a:p>
            <a:pPr indent="-216000" lvl="0" marL="216000" rtl="0" algn="l">
              <a:spcBef>
                <a:spcPts val="0"/>
              </a:spcBef>
              <a:spcAft>
                <a:spcPts val="0"/>
              </a:spcAft>
              <a:buClr>
                <a:schemeClr val="dk1"/>
              </a:buClr>
              <a:buSzPts val="1080"/>
              <a:buFont typeface="Noto Sans Symbols"/>
              <a:buChar char="●"/>
            </a:pPr>
            <a:r>
              <a:rPr lang="en-US" sz="2400">
                <a:solidFill>
                  <a:schemeClr val="dk1"/>
                </a:solidFill>
                <a:latin typeface="Times New Roman"/>
                <a:ea typeface="Times New Roman"/>
                <a:cs typeface="Times New Roman"/>
                <a:sym typeface="Times New Roman"/>
              </a:rPr>
              <a:t>Generally </a:t>
            </a:r>
            <a:r>
              <a:rPr b="1" lang="en-US" sz="2400">
                <a:solidFill>
                  <a:schemeClr val="dk1"/>
                </a:solidFill>
                <a:latin typeface="Times New Roman"/>
                <a:ea typeface="Times New Roman"/>
                <a:cs typeface="Times New Roman"/>
                <a:sym typeface="Times New Roman"/>
              </a:rPr>
              <a:t>avoiding conflict</a:t>
            </a:r>
            <a:r>
              <a:rPr lang="en-US" sz="2400">
                <a:solidFill>
                  <a:schemeClr val="dk1"/>
                </a:solidFill>
                <a:latin typeface="Times New Roman"/>
                <a:ea typeface="Times New Roman"/>
                <a:cs typeface="Times New Roman"/>
                <a:sym typeface="Times New Roman"/>
              </a:rPr>
              <a:t> and wisely choosing ones “fights” and opponents online could work wonders for preventing bullying and harassment.</a:t>
            </a:r>
            <a:endParaRPr sz="2400">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2400"/>
              <a:buFont typeface="Arial"/>
              <a:buNone/>
            </a:pPr>
            <a:r>
              <a:t/>
            </a:r>
            <a:endParaRPr b="1" sz="2400">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2019-01-04T16:28:11Z</dcterms:created>
  <dc:creator>RSeneca</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5</vt:i4>
  </property>
  <property fmtid="{D5CDD505-2E9C-101B-9397-08002B2CF9AE}" pid="8" name="PresentationFormat">
    <vt:lpwstr>Προβολή στην οθόνη (4:3)</vt:lpwstr>
  </property>
  <property fmtid="{D5CDD505-2E9C-101B-9397-08002B2CF9AE}" pid="9" name="ScaleCrop">
    <vt:bool>false</vt:bool>
  </property>
  <property fmtid="{D5CDD505-2E9C-101B-9397-08002B2CF9AE}" pid="10" name="ShareDoc">
    <vt:bool>false</vt:bool>
  </property>
  <property fmtid="{D5CDD505-2E9C-101B-9397-08002B2CF9AE}" pid="11" name="Slides">
    <vt:i4>6</vt:i4>
  </property>
</Properties>
</file>